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0" r:id="rId2"/>
    <p:sldId id="290" r:id="rId3"/>
    <p:sldId id="272" r:id="rId4"/>
    <p:sldId id="273" r:id="rId5"/>
    <p:sldId id="275" r:id="rId6"/>
    <p:sldId id="274" r:id="rId7"/>
    <p:sldId id="269" r:id="rId8"/>
    <p:sldId id="281" r:id="rId9"/>
    <p:sldId id="286" r:id="rId10"/>
    <p:sldId id="277" r:id="rId11"/>
    <p:sldId id="278" r:id="rId12"/>
    <p:sldId id="292" r:id="rId13"/>
    <p:sldId id="276" r:id="rId14"/>
    <p:sldId id="266" r:id="rId15"/>
  </p:sldIdLst>
  <p:sldSz cx="10693400" cy="7561263"/>
  <p:notesSz cx="6858000" cy="9144000"/>
  <p:defaultTextStyle>
    <a:defPPr>
      <a:defRPr lang="sk-SK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60" autoAdjust="0"/>
    <p:restoredTop sz="94660"/>
  </p:normalViewPr>
  <p:slideViewPr>
    <p:cSldViewPr>
      <p:cViewPr varScale="1">
        <p:scale>
          <a:sx n="67" d="100"/>
          <a:sy n="67" d="100"/>
        </p:scale>
        <p:origin x="-750" y="-102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C9AF500-CCE1-4EB1-9B9D-809A33EE921F}" type="datetimeFigureOut">
              <a:rPr lang="sk-SK"/>
              <a:pPr>
                <a:defRPr/>
              </a:pPr>
              <a:t>22. 1. 2012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EFD8A4-15E9-4475-9448-5B64E786EF1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E0A9F68-BAFA-4FA6-AED8-B532BF7607D0}" type="datetimeFigureOut">
              <a:rPr lang="sk-SK"/>
              <a:pPr>
                <a:defRPr/>
              </a:pPr>
              <a:t>22. 1. 2012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07E1099-7F13-45C3-8DE5-67602E783EF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  <p:sp>
        <p:nvSpPr>
          <p:cNvPr id="1741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DEE8B6-225E-4D80-B60F-7A2C72ABC895}" type="slidenum">
              <a:rPr lang="sk-SK" smtClean="0"/>
              <a:pPr/>
              <a:t>10</a:t>
            </a:fld>
            <a:endParaRPr lang="sk-S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7EE9-BFEB-4147-A92D-082A4C80E523}" type="datetimeFigureOut">
              <a:rPr lang="sk-SK"/>
              <a:pPr>
                <a:defRPr/>
              </a:pPr>
              <a:t>22. 1. 2012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09EEE-48C0-4009-8ACD-2C6E5C2C07A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41D30-FECF-4737-8AA7-905A254F8947}" type="datetimeFigureOut">
              <a:rPr lang="sk-SK"/>
              <a:pPr>
                <a:defRPr/>
              </a:pPr>
              <a:t>22. 1. 2012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74E5F-AA7F-4205-AE29-9A49B5CDC9D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2343D-C27A-45F9-BD5D-9A0388E0B571}" type="datetimeFigureOut">
              <a:rPr lang="sk-SK"/>
              <a:pPr>
                <a:defRPr/>
              </a:pPr>
              <a:t>22. 1. 2012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F238B-D8C1-4496-B54B-25DCBF133BE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0221F-8D64-49E6-960F-EF9AF88F50BA}" type="datetimeFigureOut">
              <a:rPr lang="sk-SK"/>
              <a:pPr>
                <a:defRPr/>
              </a:pPr>
              <a:t>22. 1. 2012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45D64-603D-4E6D-BB4B-911BDEFF7AD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AE549-A100-4CAF-8908-E6242CE4CF03}" type="datetimeFigureOut">
              <a:rPr lang="sk-SK"/>
              <a:pPr>
                <a:defRPr/>
              </a:pPr>
              <a:t>22. 1. 2012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AF8AA-33B0-4078-AFDE-F93340C7E07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81D42-594C-43E7-AB6B-0E04D8A00925}" type="datetimeFigureOut">
              <a:rPr lang="sk-SK"/>
              <a:pPr>
                <a:defRPr/>
              </a:pPr>
              <a:t>22. 1. 2012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3AE83-8959-4EA5-B2B9-C419D5EE3D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FC1F8-74B0-4E2C-A69A-6798DFF504C6}" type="datetimeFigureOut">
              <a:rPr lang="sk-SK"/>
              <a:pPr>
                <a:defRPr/>
              </a:pPr>
              <a:t>22. 1. 2012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79E77-6341-497E-B8C3-BD7499CBA3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2BAF8-D953-4B7D-87BE-CDE8B92B1731}" type="datetimeFigureOut">
              <a:rPr lang="sk-SK"/>
              <a:pPr>
                <a:defRPr/>
              </a:pPr>
              <a:t>22. 1. 2012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C2205-2977-4D4D-AAF4-C442AE3642B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068CF-16AC-4DB1-BE09-98A81B5D4310}" type="datetimeFigureOut">
              <a:rPr lang="sk-SK"/>
              <a:pPr>
                <a:defRPr/>
              </a:pPr>
              <a:t>22. 1. 2012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97428-ACB0-4FA9-BAD5-A915E8D3899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2587B-B1E9-46D5-98FB-58700D4D6EA3}" type="datetimeFigureOut">
              <a:rPr lang="sk-SK"/>
              <a:pPr>
                <a:defRPr/>
              </a:pPr>
              <a:t>22. 1. 2012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4D4B5-9AB2-45C8-A7DC-E35BC2D6066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6FB95-F87A-4FF3-AFD5-121E8164A4C5}" type="datetimeFigureOut">
              <a:rPr lang="sk-SK"/>
              <a:pPr>
                <a:defRPr/>
              </a:pPr>
              <a:t>22. 1. 2012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CF8DE-9895-4AD2-A958-88EF9448C52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67149F-00BF-4BAB-9372-390FE4E331D2}" type="datetimeFigureOut">
              <a:rPr lang="sk-SK"/>
              <a:pPr>
                <a:defRPr/>
              </a:pPr>
              <a:t>22. 1. 2012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E86CD6-E7F1-4FF8-A1A2-B325649FD9D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138" indent="-325438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3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ázok 3" descr="ZDRAVITA bleda_M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0225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251075" y="4716463"/>
            <a:ext cx="7056438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2900" b="1">
                <a:solidFill>
                  <a:srgbClr val="333399"/>
                </a:solidFill>
                <a:latin typeface="Calibri" pitchFamily="34" charset="0"/>
              </a:rPr>
              <a:t>MUDr. Eva Dzurillová</a:t>
            </a:r>
          </a:p>
          <a:p>
            <a:pPr algn="ctr" defTabSz="9144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2500">
                <a:latin typeface="Calibri" pitchFamily="34" charset="0"/>
              </a:rPr>
              <a:t>viceprezidentka ASL SR pre ŠAS</a:t>
            </a:r>
          </a:p>
          <a:p>
            <a:pPr algn="ctr" defTabSz="9144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2500">
                <a:latin typeface="Calibri" pitchFamily="34" charset="0"/>
              </a:rPr>
              <a:t>SR ASL SR Banská Bystrica, 20.1.2012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746250" y="2989263"/>
            <a:ext cx="8583613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ctr" defTabSz="914400">
              <a:defRPr/>
            </a:pPr>
            <a:r>
              <a:rPr lang="sk-SK" sz="4600" b="1" dirty="0">
                <a:solidFill>
                  <a:srgbClr val="CC0000"/>
                </a:solidFill>
              </a:rPr>
              <a:t>Špecializovaná ambulantná starostlivosť</a:t>
            </a:r>
            <a:endParaRPr lang="en-US" sz="4600" b="1" dirty="0">
              <a:solidFill>
                <a:srgbClr val="CC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Obrázok 3" descr="ZDRAVITA bleda_M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10690225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530350" y="828675"/>
            <a:ext cx="8785225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3200" b="1" dirty="0">
                <a:solidFill>
                  <a:srgbClr val="CC0000"/>
                </a:solidFill>
                <a:latin typeface="Calibri" pitchFamily="34" charset="0"/>
              </a:rPr>
              <a:t>1, Presadzovať v ZP  akceptáciu  medicíny    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sk-SK" sz="3200" b="1" dirty="0">
                <a:latin typeface="Calibri" pitchFamily="34" charset="0"/>
              </a:rPr>
              <a:t>               -</a:t>
            </a:r>
            <a:r>
              <a:rPr lang="sk-SK" sz="2800" dirty="0">
                <a:latin typeface="Calibri" pitchFamily="34" charset="0"/>
              </a:rPr>
              <a:t>  navrhnúť  sledovanie odborných parametrov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sk-SK" sz="2800" dirty="0">
                <a:latin typeface="Calibri" pitchFamily="34" charset="0"/>
              </a:rPr>
              <a:t>                 -  </a:t>
            </a:r>
            <a:r>
              <a:rPr lang="sk-SK" sz="2800" dirty="0" err="1">
                <a:latin typeface="Calibri" pitchFamily="34" charset="0"/>
              </a:rPr>
              <a:t>Union</a:t>
            </a:r>
            <a:r>
              <a:rPr lang="sk-SK" sz="2800" dirty="0">
                <a:latin typeface="Calibri" pitchFamily="34" charset="0"/>
              </a:rPr>
              <a:t> -  modifikovať  návrh hodnotenia ŠAS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sk-SK" sz="2800" dirty="0">
                <a:latin typeface="Calibri" pitchFamily="34" charset="0"/>
              </a:rPr>
              <a:t>                 -  jún 2012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3200" b="1" dirty="0">
                <a:solidFill>
                  <a:srgbClr val="C00000"/>
                </a:solidFill>
                <a:latin typeface="Calibri" pitchFamily="34" charset="0"/>
              </a:rPr>
              <a:t>2, Jednotná  internetová stránka členov </a:t>
            </a:r>
            <a:r>
              <a:rPr lang="sk-SK" sz="3200" b="1" dirty="0" err="1">
                <a:solidFill>
                  <a:srgbClr val="C00000"/>
                </a:solidFill>
                <a:latin typeface="Calibri" pitchFamily="34" charset="0"/>
              </a:rPr>
              <a:t>Zdravity</a:t>
            </a:r>
            <a:endParaRPr lang="sk-SK" sz="3200" b="1" dirty="0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sk-SK" sz="3200" b="1" dirty="0">
                <a:solidFill>
                  <a:srgbClr val="C00000"/>
                </a:solidFill>
                <a:latin typeface="Calibri" pitchFamily="34" charset="0"/>
              </a:rPr>
              <a:t>   </a:t>
            </a:r>
            <a:r>
              <a:rPr lang="sk-SK" sz="2800" dirty="0">
                <a:latin typeface="Calibri" pitchFamily="34" charset="0"/>
              </a:rPr>
              <a:t>                        -  KIA, </a:t>
            </a:r>
            <a:r>
              <a:rPr lang="sk-SK" sz="2800" dirty="0" err="1">
                <a:latin typeface="Calibri" pitchFamily="34" charset="0"/>
              </a:rPr>
              <a:t>pneumológia</a:t>
            </a:r>
            <a:r>
              <a:rPr lang="sk-SK" sz="2800" dirty="0">
                <a:latin typeface="Calibri" pitchFamily="34" charset="0"/>
              </a:rPr>
              <a:t> – marec 2012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3200" b="1" dirty="0">
                <a:solidFill>
                  <a:srgbClr val="C00000"/>
                </a:solidFill>
                <a:latin typeface="Calibri" pitchFamily="34" charset="0"/>
              </a:rPr>
              <a:t>3, Regulácia dopytu - objednávanie pacientov  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sk-SK" sz="3200" b="1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sk-SK" sz="3200" dirty="0">
                <a:latin typeface="Calibri" pitchFamily="34" charset="0"/>
              </a:rPr>
              <a:t>                        </a:t>
            </a:r>
            <a:r>
              <a:rPr lang="sk-SK" sz="2800" dirty="0">
                <a:latin typeface="Calibri" pitchFamily="34" charset="0"/>
              </a:rPr>
              <a:t>-</a:t>
            </a:r>
            <a:r>
              <a:rPr lang="sk-SK" sz="2800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sk-SK" sz="2800" dirty="0">
                <a:latin typeface="Calibri" pitchFamily="34" charset="0"/>
              </a:rPr>
              <a:t>podľa zmluvného rozsahu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3200" dirty="0">
                <a:solidFill>
                  <a:srgbClr val="C00000"/>
                </a:solidFill>
                <a:latin typeface="+mn-lt"/>
              </a:rPr>
              <a:t> </a:t>
            </a:r>
            <a:r>
              <a:rPr lang="sk-SK" sz="3200" b="1" dirty="0">
                <a:solidFill>
                  <a:srgbClr val="C00000"/>
                </a:solidFill>
                <a:latin typeface="+mn-lt"/>
              </a:rPr>
              <a:t>4</a:t>
            </a:r>
            <a:r>
              <a:rPr lang="sk-SK" sz="3200" dirty="0">
                <a:solidFill>
                  <a:srgbClr val="C00000"/>
                </a:solidFill>
                <a:latin typeface="+mn-lt"/>
              </a:rPr>
              <a:t>,</a:t>
            </a:r>
            <a:r>
              <a:rPr lang="sk-SK" sz="3200" b="1" dirty="0">
                <a:solidFill>
                  <a:srgbClr val="C00000"/>
                </a:solidFill>
                <a:latin typeface="+mn-lt"/>
              </a:rPr>
              <a:t> Štandardizácia postupu  odosielania pacienta </a:t>
            </a:r>
          </a:p>
          <a:p>
            <a:pPr>
              <a:defRPr/>
            </a:pPr>
            <a:r>
              <a:rPr lang="sk-SK" sz="3200" dirty="0">
                <a:solidFill>
                  <a:srgbClr val="C00000"/>
                </a:solidFill>
                <a:latin typeface="+mn-lt"/>
              </a:rPr>
              <a:t>         </a:t>
            </a:r>
            <a:r>
              <a:rPr lang="sk-SK" sz="2800" dirty="0">
                <a:latin typeface="+mn-lt"/>
              </a:rPr>
              <a:t>-  kedy má ísť pacient  do ŠAS a akej</a:t>
            </a:r>
            <a:r>
              <a:rPr lang="sk-SK" sz="2800" b="1" dirty="0">
                <a:latin typeface="+mn-lt"/>
              </a:rPr>
              <a:t>  </a:t>
            </a:r>
          </a:p>
          <a:p>
            <a:pPr>
              <a:defRPr/>
            </a:pPr>
            <a:r>
              <a:rPr lang="sk-SK" sz="2800" dirty="0">
                <a:latin typeface="+mn-lt"/>
              </a:rPr>
              <a:t>          -  ako má byť pac. pripravený  k špecialistovi  </a:t>
            </a:r>
            <a:endParaRPr lang="sk-SK" sz="2800" dirty="0">
              <a:latin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  <a:defRPr/>
            </a:pPr>
            <a:endParaRPr lang="sk-SK" sz="2800" dirty="0">
              <a:latin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endParaRPr lang="sk-SK" sz="2800" dirty="0">
              <a:latin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endParaRPr lang="sk-SK" sz="2800" dirty="0">
              <a:latin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  <a:defRPr/>
            </a:pPr>
            <a:endParaRPr lang="sk-SK" sz="2800" dirty="0">
              <a:latin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sk-SK" sz="2800" b="1" dirty="0">
                <a:solidFill>
                  <a:srgbClr val="CC0000"/>
                </a:solidFill>
                <a:latin typeface="Calibri" pitchFamily="34" charset="0"/>
              </a:rPr>
              <a:t>                                   </a:t>
            </a:r>
            <a:endParaRPr lang="sk-SK" sz="2800" b="1" dirty="0"/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endParaRPr lang="sk-SK" sz="2800" dirty="0">
              <a:latin typeface="Calibri" pitchFamily="34" charset="0"/>
            </a:endParaRPr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2033588" y="107950"/>
            <a:ext cx="72723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/>
            <a:r>
              <a:rPr lang="sk-SK" sz="3600" b="1" u="sng">
                <a:solidFill>
                  <a:srgbClr val="000099"/>
                </a:solidFill>
                <a:latin typeface="Calibri" pitchFamily="34" charset="0"/>
              </a:rPr>
              <a:t>Stratégia  krátkodobá</a:t>
            </a:r>
            <a:endParaRPr lang="en-US" sz="3600" b="1" u="sng">
              <a:solidFill>
                <a:srgbClr val="00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Obrázok 3" descr="ZDRAVITA bleda_M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10690225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530350" y="1189038"/>
            <a:ext cx="8640763" cy="61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endParaRPr lang="sk-SK" sz="3200" b="1">
              <a:solidFill>
                <a:srgbClr val="CC0000"/>
              </a:solidFill>
              <a:latin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3200" b="1">
                <a:solidFill>
                  <a:srgbClr val="CC0000"/>
                </a:solidFill>
                <a:latin typeface="Calibri" pitchFamily="34" charset="0"/>
              </a:rPr>
              <a:t>1, Zmena vnímania práce lekára </a:t>
            </a:r>
            <a:r>
              <a:rPr lang="sk-SK" sz="3200">
                <a:latin typeface="Calibri" pitchFamily="34" charset="0"/>
              </a:rPr>
              <a:t>        </a:t>
            </a:r>
          </a:p>
          <a:p>
            <a:pPr marL="342900" indent="-342900" defTabSz="914400">
              <a:spcBef>
                <a:spcPct val="20000"/>
              </a:spcBef>
            </a:pPr>
            <a:r>
              <a:rPr lang="sk-SK" sz="3200">
                <a:latin typeface="Calibri" pitchFamily="34" charset="0"/>
              </a:rPr>
              <a:t>                  </a:t>
            </a:r>
            <a:r>
              <a:rPr lang="sk-SK" sz="3000">
                <a:latin typeface="Calibri" pitchFamily="34" charset="0"/>
              </a:rPr>
              <a:t>pacientom, poisťovňou,  kolegami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3200" b="1">
                <a:solidFill>
                  <a:srgbClr val="CC0000"/>
                </a:solidFill>
                <a:latin typeface="Calibri" pitchFamily="34" charset="0"/>
              </a:rPr>
              <a:t>2, Zamerať sa na spokojnosť pacienta</a:t>
            </a:r>
          </a:p>
          <a:p>
            <a:pPr marL="342900" indent="-342900" defTabSz="914400">
              <a:spcBef>
                <a:spcPct val="20000"/>
              </a:spcBef>
            </a:pPr>
            <a:r>
              <a:rPr lang="sk-SK" sz="3200" b="1">
                <a:solidFill>
                  <a:srgbClr val="CC0000"/>
                </a:solidFill>
                <a:latin typeface="Calibri" pitchFamily="34" charset="0"/>
              </a:rPr>
              <a:t>   </a:t>
            </a:r>
            <a:r>
              <a:rPr lang="sk-SK" sz="3200">
                <a:latin typeface="Calibri" pitchFamily="34" charset="0"/>
              </a:rPr>
              <a:t>              </a:t>
            </a:r>
            <a:r>
              <a:rPr lang="sk-SK" sz="3000">
                <a:latin typeface="Calibri" pitchFamily="34" charset="0"/>
              </a:rPr>
              <a:t>spolupracovať  s pacientskými organizáciami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3200" b="1">
                <a:solidFill>
                  <a:srgbClr val="C00000"/>
                </a:solidFill>
                <a:latin typeface="Calibri" pitchFamily="34" charset="0"/>
              </a:rPr>
              <a:t>3, Integrácia poskytovateľov zvýši jej kvalitu</a:t>
            </a:r>
          </a:p>
          <a:p>
            <a:pPr marL="342900" indent="-342900" defTabSz="914400">
              <a:spcBef>
                <a:spcPct val="20000"/>
              </a:spcBef>
            </a:pPr>
            <a:r>
              <a:rPr lang="sk-SK" sz="3200">
                <a:latin typeface="Calibri" pitchFamily="34" charset="0"/>
              </a:rPr>
              <a:t>                 pre pacienta      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3200" b="1">
                <a:solidFill>
                  <a:srgbClr val="C00000"/>
                </a:solidFill>
                <a:latin typeface="Calibri" pitchFamily="34" charset="0"/>
              </a:rPr>
              <a:t>4, Ponuka  manažovanej starostlivosti, do ktorej budú zapojené všetky ambulantné a SVLZ segmenty, nielen VAS</a:t>
            </a:r>
            <a:endParaRPr lang="sk-SK" sz="3200">
              <a:latin typeface="Calibri" pitchFamily="34" charset="0"/>
            </a:endParaRPr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2033588" y="323850"/>
            <a:ext cx="72723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/>
            <a:r>
              <a:rPr lang="sk-SK" sz="3600" b="1" u="sng">
                <a:solidFill>
                  <a:srgbClr val="000099"/>
                </a:solidFill>
                <a:latin typeface="Calibri" pitchFamily="34" charset="0"/>
              </a:rPr>
              <a:t>Stratégia  dlhodobá</a:t>
            </a:r>
            <a:endParaRPr lang="en-US" sz="3600" b="1" u="sng">
              <a:solidFill>
                <a:srgbClr val="00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Obrázok 3" descr="ZDRAVITA bleda_M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10690225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674813" y="1404938"/>
            <a:ext cx="8496300" cy="597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sk-SK" sz="2800" b="1" dirty="0">
                <a:solidFill>
                  <a:srgbClr val="C00000"/>
                </a:solidFill>
                <a:latin typeface="+mn-lt"/>
                <a:cs typeface="Arial" charset="0"/>
              </a:rPr>
              <a:t> zmluva </a:t>
            </a:r>
            <a:r>
              <a:rPr lang="sk-SK" sz="2800" b="1" dirty="0" err="1">
                <a:solidFill>
                  <a:srgbClr val="C00000"/>
                </a:solidFill>
                <a:latin typeface="+mn-lt"/>
                <a:cs typeface="Arial" charset="0"/>
              </a:rPr>
              <a:t>áno-nie</a:t>
            </a:r>
            <a:r>
              <a:rPr lang="sk-SK" sz="2800" b="1" dirty="0">
                <a:solidFill>
                  <a:srgbClr val="C00000"/>
                </a:solidFill>
                <a:latin typeface="+mn-lt"/>
                <a:cs typeface="Arial" charset="0"/>
              </a:rPr>
              <a:t> ? – </a:t>
            </a:r>
            <a:r>
              <a:rPr lang="sk-SK" sz="2400" dirty="0">
                <a:latin typeface="+mn-lt"/>
                <a:cs typeface="Arial" charset="0"/>
              </a:rPr>
              <a:t>ak áno : trvanie a podmienky</a:t>
            </a:r>
          </a:p>
          <a:p>
            <a:pPr>
              <a:buFont typeface="Arial" charset="0"/>
              <a:buChar char="•"/>
              <a:defRPr/>
            </a:pPr>
            <a:r>
              <a:rPr lang="sk-SK" sz="2800" b="1" dirty="0">
                <a:solidFill>
                  <a:srgbClr val="CC0000"/>
                </a:solidFill>
                <a:latin typeface="Calibri" pitchFamily="34" charset="0"/>
                <a:cs typeface="Arial" charset="0"/>
              </a:rPr>
              <a:t> odmietnuť, alebo upraviť hodnotiace koeficienty </a:t>
            </a:r>
          </a:p>
          <a:p>
            <a:pPr>
              <a:defRPr/>
            </a:pPr>
            <a:r>
              <a:rPr lang="sk-SK" sz="2400" dirty="0">
                <a:latin typeface="Calibri" pitchFamily="34" charset="0"/>
                <a:cs typeface="Arial" charset="0"/>
              </a:rPr>
              <a:t>                                   - pripraviť analýzy súčasného stavu            </a:t>
            </a:r>
          </a:p>
          <a:p>
            <a:pPr>
              <a:defRPr/>
            </a:pPr>
            <a:r>
              <a:rPr lang="sk-SK" sz="2400" dirty="0">
                <a:latin typeface="Calibri" pitchFamily="34" charset="0"/>
                <a:cs typeface="Arial" charset="0"/>
              </a:rPr>
              <a:t>                                   - prispôsobiť ich špecifikám v odboroch </a:t>
            </a:r>
          </a:p>
          <a:p>
            <a:pPr>
              <a:buFont typeface="Arial" charset="0"/>
              <a:buChar char="•"/>
              <a:defRPr/>
            </a:pPr>
            <a:r>
              <a:rPr lang="sk-SK" sz="2800" b="1" dirty="0">
                <a:solidFill>
                  <a:srgbClr val="CC0000"/>
                </a:solidFill>
                <a:latin typeface="Calibri" pitchFamily="34" charset="0"/>
                <a:cs typeface="Arial" charset="0"/>
              </a:rPr>
              <a:t> revízie </a:t>
            </a:r>
            <a:r>
              <a:rPr lang="sk-SK" sz="2400" dirty="0">
                <a:latin typeface="Calibri" pitchFamily="34" charset="0"/>
                <a:cs typeface="Arial" charset="0"/>
              </a:rPr>
              <a:t>– najprv dohodnúť zmenu vo vykazovaní, až potom </a:t>
            </a:r>
          </a:p>
          <a:p>
            <a:pPr>
              <a:defRPr/>
            </a:pPr>
            <a:r>
              <a:rPr lang="sk-SK" sz="2400" dirty="0">
                <a:latin typeface="Calibri" pitchFamily="34" charset="0"/>
                <a:cs typeface="Arial" charset="0"/>
              </a:rPr>
              <a:t>                       zmeniť  revízne postupy s finančným dopadom na PZS 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2800" b="1" dirty="0">
                <a:solidFill>
                  <a:srgbClr val="CC0000"/>
                </a:solidFill>
                <a:latin typeface="Calibri" pitchFamily="34" charset="0"/>
              </a:rPr>
              <a:t> ročné doúčtovanie  </a:t>
            </a:r>
            <a:endParaRPr lang="sk-SK" sz="2400" dirty="0">
              <a:latin typeface="Calibri" pitchFamily="34" charset="0"/>
            </a:endParaRPr>
          </a:p>
          <a:p>
            <a:pPr>
              <a:defRPr/>
            </a:pPr>
            <a:r>
              <a:rPr lang="sk-SK" sz="2400" b="1" dirty="0">
                <a:solidFill>
                  <a:srgbClr val="CC0000"/>
                </a:solidFill>
                <a:latin typeface="Calibri" pitchFamily="34" charset="0"/>
              </a:rPr>
              <a:t>                           - </a:t>
            </a:r>
            <a:r>
              <a:rPr lang="sk-SK" sz="2400" b="1" dirty="0">
                <a:solidFill>
                  <a:srgbClr val="CC0000"/>
                </a:solidFill>
                <a:latin typeface="Calibri" pitchFamily="34" charset="0"/>
                <a:cs typeface="Arial" charset="0"/>
              </a:rPr>
              <a:t>zápočet bodov </a:t>
            </a:r>
            <a:r>
              <a:rPr lang="sk-SK" sz="2400" dirty="0">
                <a:latin typeface="Calibri" pitchFamily="34" charset="0"/>
                <a:cs typeface="Arial" charset="0"/>
              </a:rPr>
              <a:t>nadlimitných hradených </a:t>
            </a:r>
            <a:r>
              <a:rPr lang="sk-SK" sz="2400" dirty="0" err="1">
                <a:latin typeface="Calibri" pitchFamily="34" charset="0"/>
                <a:cs typeface="Arial" charset="0"/>
              </a:rPr>
              <a:t>degresnou</a:t>
            </a:r>
            <a:endParaRPr lang="sk-SK" sz="240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sk-SK" sz="2400" dirty="0">
                <a:latin typeface="Calibri" pitchFamily="34" charset="0"/>
                <a:cs typeface="Arial" charset="0"/>
              </a:rPr>
              <a:t>                              cenou  na základe </a:t>
            </a:r>
            <a:r>
              <a:rPr lang="sk-SK" sz="2400" dirty="0" err="1">
                <a:latin typeface="Calibri" pitchFamily="34" charset="0"/>
                <a:cs typeface="Arial" charset="0"/>
              </a:rPr>
              <a:t>Hk</a:t>
            </a:r>
            <a:r>
              <a:rPr lang="sk-SK" sz="2400" dirty="0">
                <a:latin typeface="Calibri" pitchFamily="34" charset="0"/>
                <a:cs typeface="Arial" charset="0"/>
              </a:rPr>
              <a:t>  a nedočerpaných</a:t>
            </a:r>
          </a:p>
          <a:p>
            <a:pPr>
              <a:defRPr/>
            </a:pPr>
            <a:r>
              <a:rPr lang="sk-SK" sz="2400" dirty="0">
                <a:latin typeface="Calibri" pitchFamily="34" charset="0"/>
                <a:cs typeface="Arial" charset="0"/>
              </a:rPr>
              <a:t>                           </a:t>
            </a:r>
            <a:r>
              <a:rPr lang="sk-SK" sz="2400" b="1" dirty="0">
                <a:solidFill>
                  <a:srgbClr val="CC0000"/>
                </a:solidFill>
                <a:latin typeface="Calibri" pitchFamily="34" charset="0"/>
                <a:cs typeface="Arial" charset="0"/>
              </a:rPr>
              <a:t>-</a:t>
            </a:r>
            <a:r>
              <a:rPr lang="sk-SK" sz="2400" dirty="0">
                <a:latin typeface="Calibri" pitchFamily="34" charset="0"/>
                <a:cs typeface="Arial" charset="0"/>
              </a:rPr>
              <a:t> </a:t>
            </a:r>
            <a:r>
              <a:rPr lang="sk-SK" sz="2400" b="1" dirty="0">
                <a:solidFill>
                  <a:srgbClr val="CC0000"/>
                </a:solidFill>
                <a:latin typeface="Calibri" pitchFamily="34" charset="0"/>
                <a:cs typeface="Arial" charset="0"/>
              </a:rPr>
              <a:t>doplatiť plnou cenou </a:t>
            </a:r>
            <a:r>
              <a:rPr lang="sk-SK" sz="2400" dirty="0">
                <a:latin typeface="Calibri" pitchFamily="34" charset="0"/>
                <a:cs typeface="Arial" charset="0"/>
              </a:rPr>
              <a:t>do výšky ročného objemu</a:t>
            </a:r>
            <a:r>
              <a:rPr lang="sk-SK" sz="2400" dirty="0">
                <a:latin typeface="Calibri" pitchFamily="34" charset="0"/>
              </a:rPr>
              <a:t>     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2800" b="1" dirty="0">
                <a:solidFill>
                  <a:srgbClr val="CC0000"/>
                </a:solidFill>
                <a:latin typeface="Calibri" pitchFamily="34" charset="0"/>
              </a:rPr>
              <a:t> presun bodových a finančných objemov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sk-SK" sz="2800" b="1" dirty="0">
                <a:solidFill>
                  <a:srgbClr val="CC0000"/>
                </a:solidFill>
                <a:latin typeface="Calibri" pitchFamily="34" charset="0"/>
              </a:rPr>
              <a:t>     </a:t>
            </a:r>
            <a:r>
              <a:rPr lang="sk-SK" sz="2800" dirty="0">
                <a:latin typeface="Calibri" pitchFamily="34" charset="0"/>
              </a:rPr>
              <a:t>       - </a:t>
            </a:r>
            <a:r>
              <a:rPr lang="sk-SK" sz="2400" dirty="0">
                <a:latin typeface="Calibri" pitchFamily="34" charset="0"/>
                <a:cs typeface="Arial" charset="0"/>
              </a:rPr>
              <a:t>v rámci ročného zúčtovania</a:t>
            </a:r>
            <a:r>
              <a:rPr lang="sk-SK" sz="2400" dirty="0">
                <a:latin typeface="Calibri" pitchFamily="34" charset="0"/>
              </a:rPr>
              <a:t>  </a:t>
            </a:r>
            <a:r>
              <a:rPr lang="sk-SK" sz="2400" dirty="0">
                <a:latin typeface="Calibri" pitchFamily="34" charset="0"/>
                <a:cs typeface="Arial" charset="0"/>
              </a:rPr>
              <a:t>medzi rôznymi  typmi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sk-SK" sz="2400" dirty="0">
                <a:latin typeface="Calibri" pitchFamily="34" charset="0"/>
                <a:cs typeface="Arial" charset="0"/>
              </a:rPr>
              <a:t>                 zdravotnej starostlivosti  toho istého PZS 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2400" dirty="0">
                <a:latin typeface="Calibri" pitchFamily="34" charset="0"/>
                <a:cs typeface="Arial" charset="0"/>
              </a:rPr>
              <a:t> </a:t>
            </a:r>
            <a:r>
              <a:rPr lang="sk-SK" sz="2400" b="1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SLK+ASL SR medializácia  </a:t>
            </a:r>
            <a:r>
              <a:rPr lang="sk-SK" sz="2400" dirty="0">
                <a:latin typeface="Calibri" pitchFamily="34" charset="0"/>
                <a:cs typeface="Arial" charset="0"/>
              </a:rPr>
              <a:t>prístupu ZP Dôvera k PZS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sk-SK" sz="2400" dirty="0">
                <a:latin typeface="Calibri" pitchFamily="34" charset="0"/>
                <a:cs typeface="Arial" charset="0"/>
              </a:rPr>
              <a:t>                                                (zmluvy, HK, revízie...) </a:t>
            </a:r>
          </a:p>
          <a:p>
            <a:pPr>
              <a:defRPr/>
            </a:pPr>
            <a:endParaRPr lang="sk-SK" sz="240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sk-SK" sz="2400" dirty="0"/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sk-SK" sz="2400" b="1" dirty="0">
              <a:solidFill>
                <a:srgbClr val="CC0000"/>
              </a:solidFill>
              <a:latin typeface="Calibri" pitchFamily="34" charset="0"/>
            </a:endParaRP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defRPr/>
            </a:pPr>
            <a:endParaRPr lang="sk-SK" sz="2000" i="1" dirty="0">
              <a:solidFill>
                <a:srgbClr val="33CC33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sk-SK" sz="2000" dirty="0">
              <a:latin typeface="Calibri" pitchFamily="34" charset="0"/>
            </a:endParaRPr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2106613" y="323850"/>
            <a:ext cx="72723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/>
            <a:r>
              <a:rPr lang="sk-SK" sz="3600" b="1" u="sng">
                <a:solidFill>
                  <a:srgbClr val="000099"/>
                </a:solidFill>
                <a:latin typeface="Calibri" pitchFamily="34" charset="0"/>
              </a:rPr>
              <a:t>Čo treba riešiť  za ŠAS v Dôvere ?</a:t>
            </a:r>
            <a:endParaRPr lang="en-US" sz="3600" b="1" u="sng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Obrázok 3" descr="ZDRAVITA bleda_M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10690225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530350" y="1331913"/>
            <a:ext cx="9001125" cy="61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sk-SK" sz="3000" b="1">
                <a:solidFill>
                  <a:srgbClr val="CC0000"/>
                </a:solidFill>
                <a:latin typeface="Calibri" pitchFamily="34" charset="0"/>
              </a:rPr>
              <a:t>dohľad na dodržaní zákona pri uzatváraní zmlúv </a:t>
            </a:r>
          </a:p>
          <a:p>
            <a:pPr marL="342900" indent="-342900" defTabSz="914400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sk-SK" sz="3000" b="1">
                <a:solidFill>
                  <a:srgbClr val="CC0000"/>
                </a:solidFill>
                <a:latin typeface="Calibri" pitchFamily="34" charset="0"/>
              </a:rPr>
              <a:t>optimalizácia  zmluvných rozsahov </a:t>
            </a:r>
            <a:r>
              <a:rPr lang="sk-SK" sz="3000">
                <a:latin typeface="Calibri" pitchFamily="34" charset="0"/>
              </a:rPr>
              <a:t>objednanej  ZS </a:t>
            </a:r>
          </a:p>
          <a:p>
            <a:pPr marL="342900" indent="-342900" defTabSz="914400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sk-SK" sz="3000" b="1">
                <a:solidFill>
                  <a:srgbClr val="CC0000"/>
                </a:solidFill>
                <a:latin typeface="Calibri" pitchFamily="34" charset="0"/>
              </a:rPr>
              <a:t>dohľad nad dodržiavaním  revíznych postupov</a:t>
            </a:r>
          </a:p>
          <a:p>
            <a:pPr marL="342900" indent="-342900" defTabSz="914400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sk-SK" sz="3000" b="1">
                <a:solidFill>
                  <a:srgbClr val="CC0000"/>
                </a:solidFill>
                <a:latin typeface="Calibri" pitchFamily="34" charset="0"/>
              </a:rPr>
              <a:t>spolupráca pri zmene financovania ŠAS  </a:t>
            </a:r>
            <a:r>
              <a:rPr lang="sk-SK" sz="3000">
                <a:latin typeface="Calibri" pitchFamily="34" charset="0"/>
              </a:rPr>
              <a:t>DRG ?</a:t>
            </a:r>
          </a:p>
          <a:p>
            <a:pPr marL="342900" indent="-342900" defTabSz="914400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sk-SK" sz="3000" b="1">
                <a:solidFill>
                  <a:srgbClr val="C00000"/>
                </a:solidFill>
                <a:latin typeface="Calibri" pitchFamily="34" charset="0"/>
              </a:rPr>
              <a:t>                            tvorbe indikátorov kvality</a:t>
            </a:r>
          </a:p>
          <a:p>
            <a:pPr marL="342900" indent="-342900" defTabSz="914400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sk-SK" sz="3000" b="1">
                <a:solidFill>
                  <a:srgbClr val="C00000"/>
                </a:solidFill>
                <a:latin typeface="Calibri" pitchFamily="34" charset="0"/>
              </a:rPr>
              <a:t>                            štandardných dg. postupov </a:t>
            </a:r>
          </a:p>
          <a:p>
            <a:pPr marL="342900" indent="-342900" defTabSz="914400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sk-SK" sz="3000" b="1">
                <a:solidFill>
                  <a:srgbClr val="CC0000"/>
                </a:solidFill>
                <a:latin typeface="Calibri" pitchFamily="34" charset="0"/>
              </a:rPr>
              <a:t>manažovanie pacienta :  VAS – ŠAS – SVLZ</a:t>
            </a:r>
          </a:p>
          <a:p>
            <a:pPr marL="342900" indent="-342900" defTabSz="914400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sk-SK" sz="3600" b="1">
                <a:solidFill>
                  <a:srgbClr val="CC0000"/>
                </a:solidFill>
                <a:latin typeface="Calibri" pitchFamily="34" charset="0"/>
              </a:rPr>
              <a:t>obsadiť ambulantný segment trhu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endParaRPr lang="sk-SK" sz="2800">
              <a:latin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</a:pPr>
            <a:r>
              <a:rPr lang="sk-SK" sz="3200" b="1">
                <a:solidFill>
                  <a:schemeClr val="tx2"/>
                </a:solidFill>
                <a:latin typeface="Calibri" pitchFamily="34" charset="0"/>
              </a:rPr>
              <a:t>    </a:t>
            </a:r>
            <a:endParaRPr lang="sk-SK" sz="3200" b="1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2033588" y="323850"/>
            <a:ext cx="72723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/>
            <a:r>
              <a:rPr lang="sk-SK" sz="3600" b="1" u="sng">
                <a:solidFill>
                  <a:srgbClr val="000099"/>
                </a:solidFill>
                <a:latin typeface="Calibri" pitchFamily="34" charset="0"/>
              </a:rPr>
              <a:t> Zhrnutie</a:t>
            </a:r>
            <a:endParaRPr lang="en-US" sz="3600" b="1" u="sng">
              <a:solidFill>
                <a:srgbClr val="00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Obrázok 3" descr="ZDRAVITA bleda_M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0"/>
            <a:ext cx="10690225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530350" y="1331913"/>
            <a:ext cx="9163050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endParaRPr lang="sk-SK" sz="3200" b="1">
              <a:solidFill>
                <a:srgbClr val="CC0000"/>
              </a:solidFill>
              <a:latin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3200" b="1">
                <a:solidFill>
                  <a:srgbClr val="CC0000"/>
                </a:solidFill>
                <a:latin typeface="Calibri" pitchFamily="34" charset="0"/>
              </a:rPr>
              <a:t>optimalizácia  zmluvných rozsahov </a:t>
            </a:r>
            <a:r>
              <a:rPr lang="sk-SK" sz="2800">
                <a:latin typeface="Calibri" pitchFamily="34" charset="0"/>
              </a:rPr>
              <a:t>objednanej  ZS 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3200" b="1">
                <a:solidFill>
                  <a:srgbClr val="CC0000"/>
                </a:solidFill>
                <a:latin typeface="Calibri" pitchFamily="34" charset="0"/>
              </a:rPr>
              <a:t>dohodnuté revízne postupy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3200" b="1">
                <a:solidFill>
                  <a:srgbClr val="CC0000"/>
                </a:solidFill>
                <a:latin typeface="Calibri" pitchFamily="34" charset="0"/>
              </a:rPr>
              <a:t>regulácia dopytu  </a:t>
            </a:r>
            <a:r>
              <a:rPr lang="sk-SK" sz="2800">
                <a:latin typeface="Calibri" pitchFamily="34" charset="0"/>
              </a:rPr>
              <a:t>v odkladnej zdravotnej starostlivosti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3200" b="1">
                <a:solidFill>
                  <a:srgbClr val="CC0000"/>
                </a:solidFill>
                <a:latin typeface="Calibri" pitchFamily="34" charset="0"/>
              </a:rPr>
              <a:t>manažovanie pacienta</a:t>
            </a:r>
          </a:p>
          <a:p>
            <a:pPr marL="342900" indent="-342900" defTabSz="914400">
              <a:spcBef>
                <a:spcPct val="20000"/>
              </a:spcBef>
            </a:pPr>
            <a:endParaRPr lang="sk-SK" sz="3200" b="1">
              <a:solidFill>
                <a:srgbClr val="CC0000"/>
              </a:solidFill>
              <a:latin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</a:pPr>
            <a:r>
              <a:rPr lang="sk-SK" sz="3200" b="1">
                <a:solidFill>
                  <a:schemeClr val="tx2"/>
                </a:solidFill>
                <a:latin typeface="Calibri" pitchFamily="34" charset="0"/>
              </a:rPr>
              <a:t>    </a:t>
            </a:r>
            <a:r>
              <a:rPr lang="sk-SK" sz="3200" b="1">
                <a:solidFill>
                  <a:srgbClr val="000099"/>
                </a:solidFill>
                <a:latin typeface="Calibri" pitchFamily="34" charset="0"/>
              </a:rPr>
              <a:t>.... sú cesty k zvýšenej kvalite, efektivite  zdravotnej starostlivosti a spokojnosti pacientov</a:t>
            </a:r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2033588" y="323850"/>
            <a:ext cx="72723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/>
            <a:r>
              <a:rPr lang="sk-SK" sz="3600" b="1" u="sng">
                <a:solidFill>
                  <a:srgbClr val="000099"/>
                </a:solidFill>
                <a:latin typeface="Calibri" pitchFamily="34" charset="0"/>
              </a:rPr>
              <a:t>Záver</a:t>
            </a:r>
            <a:endParaRPr lang="en-US" sz="3600" b="1" u="sng">
              <a:solidFill>
                <a:srgbClr val="00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ok 3" descr="ZDRAVITA bleda_M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0225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1027"/>
          <p:cNvSpPr>
            <a:spLocks noChangeArrowheads="1"/>
          </p:cNvSpPr>
          <p:nvPr/>
        </p:nvSpPr>
        <p:spPr bwMode="auto">
          <a:xfrm>
            <a:off x="1458913" y="1692275"/>
            <a:ext cx="8423275" cy="475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endParaRPr lang="sk-SK" sz="3200">
              <a:latin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3200">
                <a:latin typeface="Calibri" pitchFamily="34" charset="0"/>
              </a:rPr>
              <a:t>Odbory okrem psychológov  a  logopédov </a:t>
            </a:r>
          </a:p>
          <a:p>
            <a:pPr marL="342900" indent="-342900" defTabSz="914400">
              <a:spcBef>
                <a:spcPct val="20000"/>
              </a:spcBef>
            </a:pPr>
            <a:r>
              <a:rPr lang="sk-SK" sz="2600">
                <a:latin typeface="Calibri" pitchFamily="34" charset="0"/>
              </a:rPr>
              <a:t>                               - indikujú  vyšetrenia  </a:t>
            </a:r>
            <a:r>
              <a:rPr lang="sk-SK" sz="2600" b="1">
                <a:solidFill>
                  <a:srgbClr val="CC0000"/>
                </a:solidFill>
                <a:latin typeface="Calibri" pitchFamily="34" charset="0"/>
              </a:rPr>
              <a:t>SVLZ</a:t>
            </a:r>
            <a:r>
              <a:rPr lang="sk-SK" sz="2600" b="1">
                <a:latin typeface="Calibri" pitchFamily="34" charset="0"/>
              </a:rPr>
              <a:t> </a:t>
            </a:r>
          </a:p>
          <a:p>
            <a:pPr marL="342900" indent="-342900" defTabSz="914400">
              <a:spcBef>
                <a:spcPct val="20000"/>
              </a:spcBef>
            </a:pPr>
            <a:r>
              <a:rPr lang="sk-SK" sz="2600">
                <a:latin typeface="Calibri" pitchFamily="34" charset="0"/>
              </a:rPr>
              <a:t>                               - predpisujú </a:t>
            </a:r>
            <a:r>
              <a:rPr lang="sk-SK" sz="2600" b="1">
                <a:solidFill>
                  <a:srgbClr val="CC0000"/>
                </a:solidFill>
                <a:latin typeface="Calibri" pitchFamily="34" charset="0"/>
              </a:rPr>
              <a:t>lieky</a:t>
            </a:r>
            <a:r>
              <a:rPr lang="sk-SK" sz="2600">
                <a:latin typeface="Calibri" pitchFamily="34" charset="0"/>
              </a:rPr>
              <a:t> viac ako iní poskytovatelia</a:t>
            </a:r>
            <a:endParaRPr lang="en-US" sz="2600">
              <a:latin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</a:pPr>
            <a:endParaRPr lang="sk-SK" sz="2400">
              <a:latin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3200">
                <a:latin typeface="Calibri" pitchFamily="34" charset="0"/>
              </a:rPr>
              <a:t>Rozdiely vo financovaní</a:t>
            </a:r>
          </a:p>
          <a:p>
            <a:pPr marL="342900" indent="-342900" defTabSz="914400">
              <a:spcBef>
                <a:spcPct val="20000"/>
              </a:spcBef>
            </a:pPr>
            <a:r>
              <a:rPr lang="sk-SK" sz="2600">
                <a:latin typeface="Calibri" pitchFamily="34" charset="0"/>
              </a:rPr>
              <a:t>                        - </a:t>
            </a:r>
            <a:r>
              <a:rPr lang="sk-SK" sz="2600" b="1">
                <a:solidFill>
                  <a:srgbClr val="CC0000"/>
                </a:solidFill>
                <a:latin typeface="Calibri" pitchFamily="34" charset="0"/>
              </a:rPr>
              <a:t>prístrojovo vybavených </a:t>
            </a:r>
            <a:r>
              <a:rPr lang="sk-SK" sz="2600">
                <a:latin typeface="Calibri" pitchFamily="34" charset="0"/>
              </a:rPr>
              <a:t>ambulancií </a:t>
            </a:r>
            <a:r>
              <a:rPr lang="sk-SK" sz="2000">
                <a:latin typeface="Calibri" pitchFamily="34" charset="0"/>
              </a:rPr>
              <a:t>(kardiológia</a:t>
            </a:r>
            <a:r>
              <a:rPr lang="en-US" sz="2000">
                <a:latin typeface="Calibri" pitchFamily="34" charset="0"/>
              </a:rPr>
              <a:t>)</a:t>
            </a:r>
            <a:endParaRPr lang="sk-SK" sz="2000">
              <a:latin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</a:pPr>
            <a:r>
              <a:rPr lang="sk-SK" sz="2600">
                <a:latin typeface="Calibri" pitchFamily="34" charset="0"/>
              </a:rPr>
              <a:t>               </a:t>
            </a:r>
            <a:r>
              <a:rPr lang="en-US" sz="2600">
                <a:latin typeface="Calibri" pitchFamily="34" charset="0"/>
              </a:rPr>
              <a:t> </a:t>
            </a:r>
            <a:r>
              <a:rPr lang="sk-SK" sz="2600">
                <a:latin typeface="Calibri" pitchFamily="34" charset="0"/>
              </a:rPr>
              <a:t> </a:t>
            </a:r>
            <a:r>
              <a:rPr lang="en-US" sz="2600">
                <a:latin typeface="Calibri" pitchFamily="34" charset="0"/>
              </a:rPr>
              <a:t> </a:t>
            </a:r>
            <a:r>
              <a:rPr lang="sk-SK" sz="2600">
                <a:latin typeface="Calibri" pitchFamily="34" charset="0"/>
              </a:rPr>
              <a:t>      - </a:t>
            </a:r>
            <a:r>
              <a:rPr lang="sk-SK" sz="2600" b="1">
                <a:solidFill>
                  <a:srgbClr val="CC0000"/>
                </a:solidFill>
                <a:latin typeface="Calibri" pitchFamily="34" charset="0"/>
              </a:rPr>
              <a:t>pediatrických odborností </a:t>
            </a:r>
            <a:r>
              <a:rPr lang="sk-SK" sz="2600">
                <a:latin typeface="Calibri" pitchFamily="34" charset="0"/>
              </a:rPr>
              <a:t>a dospelých</a:t>
            </a:r>
          </a:p>
          <a:p>
            <a:pPr marL="342900" indent="-342900" defTabSz="914400">
              <a:spcBef>
                <a:spcPct val="20000"/>
              </a:spcBef>
            </a:pPr>
            <a:r>
              <a:rPr lang="sk-SK" sz="2600">
                <a:latin typeface="Calibri" pitchFamily="34" charset="0"/>
              </a:rPr>
              <a:t>                  </a:t>
            </a:r>
            <a:r>
              <a:rPr lang="en-US" sz="2600">
                <a:latin typeface="Calibri" pitchFamily="34" charset="0"/>
              </a:rPr>
              <a:t> </a:t>
            </a:r>
            <a:r>
              <a:rPr lang="sk-SK" sz="2600">
                <a:latin typeface="Calibri" pitchFamily="34" charset="0"/>
              </a:rPr>
              <a:t>     -</a:t>
            </a:r>
            <a:r>
              <a:rPr lang="sk-SK" sz="2600" b="1">
                <a:solidFill>
                  <a:srgbClr val="CC0000"/>
                </a:solidFill>
                <a:latin typeface="Calibri" pitchFamily="34" charset="0"/>
              </a:rPr>
              <a:t> ambulancií podávajúcich l</a:t>
            </a:r>
            <a:r>
              <a:rPr lang="en-US" sz="2600" b="1">
                <a:solidFill>
                  <a:srgbClr val="CC0000"/>
                </a:solidFill>
                <a:latin typeface="Calibri" pitchFamily="34" charset="0"/>
              </a:rPr>
              <a:t>ieky  </a:t>
            </a:r>
            <a:r>
              <a:rPr lang="sk-SK" sz="2000">
                <a:latin typeface="Calibri" pitchFamily="34" charset="0"/>
              </a:rPr>
              <a:t>(</a:t>
            </a:r>
            <a:r>
              <a:rPr lang="en-US" sz="2000">
                <a:latin typeface="Calibri" pitchFamily="34" charset="0"/>
              </a:rPr>
              <a:t>onko</a:t>
            </a:r>
            <a:r>
              <a:rPr lang="sk-SK" sz="2000">
                <a:latin typeface="Calibri" pitchFamily="34" charset="0"/>
              </a:rPr>
              <a:t>lógia</a:t>
            </a:r>
            <a:r>
              <a:rPr lang="en-US" sz="2000">
                <a:latin typeface="Calibri" pitchFamily="34" charset="0"/>
              </a:rPr>
              <a:t>)</a:t>
            </a:r>
            <a:endParaRPr lang="sk-SK" sz="2000">
              <a:latin typeface="Calibri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Arial" charset="0"/>
              <a:buChar char="–"/>
            </a:pPr>
            <a:endParaRPr lang="sk-SK" sz="800">
              <a:latin typeface="Calibri" pitchFamily="34" charset="0"/>
            </a:endParaRPr>
          </a:p>
        </p:txBody>
      </p:sp>
      <p:sp>
        <p:nvSpPr>
          <p:cNvPr id="3076" name="Rectangle 1026"/>
          <p:cNvSpPr>
            <a:spLocks noChangeArrowheads="1"/>
          </p:cNvSpPr>
          <p:nvPr/>
        </p:nvSpPr>
        <p:spPr bwMode="auto">
          <a:xfrm>
            <a:off x="1746250" y="539750"/>
            <a:ext cx="781526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/>
            <a:r>
              <a:rPr lang="sk-SK" sz="3600" b="1" u="sng">
                <a:solidFill>
                  <a:srgbClr val="000099"/>
                </a:solidFill>
                <a:latin typeface="Calibri" pitchFamily="34" charset="0"/>
              </a:rPr>
              <a:t>Špecifiká  skupiny internistickej ŠAS</a:t>
            </a:r>
            <a:endParaRPr lang="en-US" sz="3600" b="1" u="sng">
              <a:solidFill>
                <a:srgbClr val="00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ázok 4" descr="ZDRAVITA bleda_M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0225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1027"/>
          <p:cNvSpPr>
            <a:spLocks noChangeArrowheads="1"/>
          </p:cNvSpPr>
          <p:nvPr/>
        </p:nvSpPr>
        <p:spPr bwMode="auto">
          <a:xfrm>
            <a:off x="1601788" y="1908175"/>
            <a:ext cx="8569325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2800" b="1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sk-SK" sz="3000" b="1" dirty="0">
                <a:solidFill>
                  <a:srgbClr val="CC0000"/>
                </a:solidFill>
                <a:latin typeface="Calibri" pitchFamily="34" charset="0"/>
              </a:rPr>
              <a:t>NV 274, z 10.augusta 2011, účinné od 1.9.2011</a:t>
            </a:r>
            <a:endParaRPr lang="sk-SK" sz="3000" b="1" dirty="0"/>
          </a:p>
          <a:p>
            <a:pPr>
              <a:defRPr/>
            </a:pPr>
            <a:r>
              <a:rPr lang="sk-SK" sz="2800" dirty="0">
                <a:latin typeface="+mn-lt"/>
              </a:rPr>
              <a:t>ktorým sa mení a dopĺňa nariadenie vlády Slovenskej republiky č.640/2008 Z. z.</a:t>
            </a:r>
            <a:r>
              <a:rPr lang="sk-SK" sz="280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sk-SK" sz="2800" b="1" dirty="0">
                <a:solidFill>
                  <a:schemeClr val="accent2"/>
                </a:solidFill>
                <a:latin typeface="+mn-lt"/>
              </a:rPr>
              <a:t>o verejnej minimálnej sieti PZS</a:t>
            </a:r>
            <a:r>
              <a:rPr lang="sk-SK" sz="2800" dirty="0">
                <a:latin typeface="+mn-lt"/>
              </a:rPr>
              <a:t> 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3000" b="1" dirty="0" err="1">
                <a:solidFill>
                  <a:srgbClr val="CC0000"/>
                </a:solidFill>
                <a:latin typeface="Calibri" pitchFamily="34" charset="0"/>
              </a:rPr>
              <a:t>Sieťotvornosť</a:t>
            </a:r>
            <a:r>
              <a:rPr lang="sk-SK" sz="3000" b="1" dirty="0">
                <a:solidFill>
                  <a:srgbClr val="CC0000"/>
                </a:solidFill>
                <a:latin typeface="Calibri" pitchFamily="34" charset="0"/>
              </a:rPr>
              <a:t> ZP  – nástroj redukcie siete ŠAS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sk-SK" sz="2800" b="1" dirty="0">
                <a:solidFill>
                  <a:srgbClr val="CC0000"/>
                </a:solidFill>
                <a:latin typeface="+mn-lt"/>
              </a:rPr>
              <a:t>              -  </a:t>
            </a:r>
            <a:r>
              <a:rPr lang="hu-HU" sz="2800" dirty="0" err="1">
                <a:latin typeface="+mn-lt"/>
              </a:rPr>
              <a:t>dostupnosť</a:t>
            </a:r>
            <a:r>
              <a:rPr lang="hu-HU" sz="2800" dirty="0">
                <a:latin typeface="+mn-lt"/>
              </a:rPr>
              <a:t> </a:t>
            </a:r>
            <a:r>
              <a:rPr lang="hu-HU" sz="2800" dirty="0" err="1">
                <a:latin typeface="+mn-lt"/>
              </a:rPr>
              <a:t>zdravotnej</a:t>
            </a:r>
            <a:r>
              <a:rPr lang="hu-HU" sz="2800" dirty="0">
                <a:latin typeface="+mn-lt"/>
              </a:rPr>
              <a:t> </a:t>
            </a:r>
            <a:r>
              <a:rPr lang="hu-HU" sz="2800" dirty="0" err="1">
                <a:latin typeface="+mn-lt"/>
              </a:rPr>
              <a:t>starostlivosti</a:t>
            </a:r>
            <a:endParaRPr lang="hu-HU" sz="2800" dirty="0">
              <a:latin typeface="+mn-lt"/>
            </a:endParaRPr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hu-HU" sz="2800" dirty="0">
                <a:latin typeface="+mn-lt"/>
              </a:rPr>
              <a:t>              -  </a:t>
            </a:r>
            <a:r>
              <a:rPr lang="hu-HU" sz="2800" dirty="0" err="1">
                <a:latin typeface="+mn-lt"/>
              </a:rPr>
              <a:t>efektívnosť</a:t>
            </a:r>
            <a:r>
              <a:rPr lang="hu-HU" sz="2800" dirty="0">
                <a:latin typeface="+mn-lt"/>
              </a:rPr>
              <a:t> </a:t>
            </a:r>
            <a:r>
              <a:rPr lang="hu-HU" sz="2800" dirty="0" err="1">
                <a:latin typeface="+mn-lt"/>
              </a:rPr>
              <a:t>využitia</a:t>
            </a:r>
            <a:r>
              <a:rPr lang="hu-HU" sz="2800" dirty="0">
                <a:latin typeface="+mn-lt"/>
              </a:rPr>
              <a:t> </a:t>
            </a:r>
            <a:r>
              <a:rPr lang="hu-HU" sz="2800" dirty="0" err="1">
                <a:latin typeface="+mn-lt"/>
              </a:rPr>
              <a:t>zdrojov</a:t>
            </a:r>
            <a:endParaRPr lang="hu-HU" sz="2800" dirty="0">
              <a:latin typeface="+mn-lt"/>
            </a:endParaRPr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sk-SK" sz="2800" dirty="0">
                <a:latin typeface="+mn-lt"/>
              </a:rPr>
              <a:t>              -  </a:t>
            </a:r>
            <a:r>
              <a:rPr lang="hu-HU" sz="2800" dirty="0" err="1">
                <a:latin typeface="+mn-lt"/>
              </a:rPr>
              <a:t>účinnosť</a:t>
            </a:r>
            <a:r>
              <a:rPr lang="hu-HU" sz="2800" dirty="0">
                <a:latin typeface="+mn-lt"/>
              </a:rPr>
              <a:t> a </a:t>
            </a:r>
            <a:r>
              <a:rPr lang="hu-HU" sz="2800" dirty="0" err="1">
                <a:latin typeface="+mn-lt"/>
              </a:rPr>
              <a:t>primeranosť</a:t>
            </a:r>
            <a:r>
              <a:rPr lang="hu-HU" sz="2800" dirty="0">
                <a:latin typeface="+mn-lt"/>
              </a:rPr>
              <a:t>  ZS </a:t>
            </a:r>
            <a:endParaRPr lang="sk-SK" sz="2800" dirty="0">
              <a:latin typeface="+mn-lt"/>
            </a:endParaRPr>
          </a:p>
          <a:p>
            <a:pPr>
              <a:defRPr/>
            </a:pPr>
            <a:r>
              <a:rPr lang="hu-HU" sz="2800" dirty="0">
                <a:latin typeface="+mn-lt"/>
              </a:rPr>
              <a:t>              -  </a:t>
            </a:r>
            <a:r>
              <a:rPr lang="hu-HU" sz="2800" dirty="0" err="1">
                <a:latin typeface="+mn-lt"/>
              </a:rPr>
              <a:t>výsledky</a:t>
            </a:r>
            <a:r>
              <a:rPr lang="hu-HU" sz="2800" dirty="0">
                <a:latin typeface="+mn-lt"/>
              </a:rPr>
              <a:t> </a:t>
            </a:r>
            <a:r>
              <a:rPr lang="hu-HU" sz="2800" dirty="0" err="1">
                <a:latin typeface="+mn-lt"/>
              </a:rPr>
              <a:t>zdravotnej</a:t>
            </a:r>
            <a:r>
              <a:rPr lang="hu-HU" sz="2800" dirty="0">
                <a:latin typeface="+mn-lt"/>
              </a:rPr>
              <a:t> </a:t>
            </a:r>
            <a:r>
              <a:rPr lang="hu-HU" sz="2800" dirty="0" err="1">
                <a:latin typeface="+mn-lt"/>
              </a:rPr>
              <a:t>starostlivosti</a:t>
            </a:r>
            <a:endParaRPr lang="sk-SK" sz="2800" b="1" dirty="0">
              <a:solidFill>
                <a:srgbClr val="CC0000"/>
              </a:solidFill>
              <a:latin typeface="+mn-lt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2800" b="1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sk-SK" sz="3000" b="1" dirty="0">
                <a:solidFill>
                  <a:srgbClr val="CC0000"/>
                </a:solidFill>
                <a:latin typeface="Calibri" pitchFamily="34" charset="0"/>
              </a:rPr>
              <a:t>Existenčné ohrozenie  špecialistov</a:t>
            </a:r>
            <a:endParaRPr lang="sk-SK" sz="3000" dirty="0">
              <a:latin typeface="Calibri" pitchFamily="34" charset="0"/>
            </a:endParaRP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defRPr/>
            </a:pPr>
            <a:endParaRPr lang="sk-SK" dirty="0">
              <a:latin typeface="Calibri" pitchFamily="34" charset="0"/>
            </a:endParaRPr>
          </a:p>
        </p:txBody>
      </p:sp>
      <p:sp>
        <p:nvSpPr>
          <p:cNvPr id="4100" name="Rectangle 1026"/>
          <p:cNvSpPr>
            <a:spLocks noChangeArrowheads="1"/>
          </p:cNvSpPr>
          <p:nvPr/>
        </p:nvSpPr>
        <p:spPr bwMode="auto">
          <a:xfrm>
            <a:off x="1890713" y="396875"/>
            <a:ext cx="748823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/>
            <a:r>
              <a:rPr lang="sk-SK" sz="3600" b="1" u="sng">
                <a:solidFill>
                  <a:srgbClr val="000099"/>
                </a:solidFill>
                <a:latin typeface="Calibri" pitchFamily="34" charset="0"/>
              </a:rPr>
              <a:t>Analýza stavu – legislatíva   </a:t>
            </a:r>
            <a:br>
              <a:rPr lang="sk-SK" sz="3600" b="1" u="sng">
                <a:solidFill>
                  <a:srgbClr val="000099"/>
                </a:solidFill>
                <a:latin typeface="Calibri" pitchFamily="34" charset="0"/>
              </a:rPr>
            </a:br>
            <a:endParaRPr lang="en-US" sz="2800" u="sng">
              <a:solidFill>
                <a:srgbClr val="00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ázok 4" descr="ZDRAVITA bleda_M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0225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1027"/>
          <p:cNvSpPr>
            <a:spLocks noChangeArrowheads="1"/>
          </p:cNvSpPr>
          <p:nvPr/>
        </p:nvSpPr>
        <p:spPr bwMode="auto">
          <a:xfrm>
            <a:off x="1601788" y="1908175"/>
            <a:ext cx="8569325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endParaRPr lang="sk-SK" sz="2800" b="1">
              <a:solidFill>
                <a:srgbClr val="CC0000"/>
              </a:solidFill>
              <a:latin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3000" b="1">
                <a:solidFill>
                  <a:srgbClr val="CC0000"/>
                </a:solidFill>
                <a:latin typeface="Calibri" pitchFamily="34" charset="0"/>
              </a:rPr>
              <a:t> Stagnácia  objemov  = pokles reálnych príjmov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3000" b="1">
                <a:solidFill>
                  <a:srgbClr val="CC0000"/>
                </a:solidFill>
                <a:latin typeface="Calibri" pitchFamily="34" charset="0"/>
              </a:rPr>
              <a:t> Liekový projekt  VšZP  čiastočne úspešný pre ŠAS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3000" b="1">
                <a:solidFill>
                  <a:srgbClr val="CC0000"/>
                </a:solidFill>
                <a:latin typeface="Calibri" pitchFamily="34" charset="0"/>
              </a:rPr>
              <a:t> Bezkoncepčnosť  financovania zdravotníctva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3000" b="1">
                <a:solidFill>
                  <a:srgbClr val="CC0000"/>
                </a:solidFill>
                <a:latin typeface="Calibri" pitchFamily="34" charset="0"/>
              </a:rPr>
              <a:t> Prijímanie záväzkov nekrytých  zdrojmi  / platy/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endParaRPr lang="sk-SK" sz="3000" b="1">
              <a:solidFill>
                <a:srgbClr val="CC0000"/>
              </a:solidFill>
              <a:latin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</a:pPr>
            <a:r>
              <a:rPr lang="sk-SK" sz="3000" b="1">
                <a:solidFill>
                  <a:srgbClr val="CC0000"/>
                </a:solidFill>
                <a:latin typeface="Calibri" pitchFamily="34" charset="0"/>
              </a:rPr>
              <a:t>             Existenčné ohrozenie  špecialistov</a:t>
            </a:r>
            <a:endParaRPr lang="sk-SK" sz="3000">
              <a:latin typeface="Calibri" pitchFamily="34" charset="0"/>
            </a:endParaRP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</a:pPr>
            <a:endParaRPr lang="sk-SK">
              <a:latin typeface="Calibri" pitchFamily="34" charset="0"/>
            </a:endParaRPr>
          </a:p>
        </p:txBody>
      </p:sp>
      <p:sp>
        <p:nvSpPr>
          <p:cNvPr id="5124" name="Rectangle 1026"/>
          <p:cNvSpPr>
            <a:spLocks noChangeArrowheads="1"/>
          </p:cNvSpPr>
          <p:nvPr/>
        </p:nvSpPr>
        <p:spPr bwMode="auto">
          <a:xfrm>
            <a:off x="1890713" y="396875"/>
            <a:ext cx="748823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/>
            <a:r>
              <a:rPr lang="sk-SK" sz="3600" b="1" u="sng">
                <a:solidFill>
                  <a:srgbClr val="000099"/>
                </a:solidFill>
                <a:latin typeface="Calibri" pitchFamily="34" charset="0"/>
              </a:rPr>
              <a:t>Analýza stavu – ekonomika </a:t>
            </a:r>
            <a:br>
              <a:rPr lang="sk-SK" sz="3600" b="1" u="sng">
                <a:solidFill>
                  <a:srgbClr val="000099"/>
                </a:solidFill>
                <a:latin typeface="Calibri" pitchFamily="34" charset="0"/>
              </a:rPr>
            </a:br>
            <a:endParaRPr lang="en-US" sz="2800" u="sng">
              <a:solidFill>
                <a:srgbClr val="00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Obrázok 4" descr="ZDRAVITA bleda_M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0225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1027"/>
          <p:cNvSpPr>
            <a:spLocks noChangeArrowheads="1"/>
          </p:cNvSpPr>
          <p:nvPr/>
        </p:nvSpPr>
        <p:spPr bwMode="auto">
          <a:xfrm>
            <a:off x="1385888" y="1547813"/>
            <a:ext cx="8569325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3000" b="1" dirty="0">
                <a:solidFill>
                  <a:srgbClr val="CC0000"/>
                </a:solidFill>
                <a:latin typeface="Calibri" pitchFamily="34" charset="0"/>
              </a:rPr>
              <a:t>Rozširovanie siete ŠAS –</a:t>
            </a:r>
            <a:r>
              <a:rPr lang="sk-SK" sz="2400" dirty="0">
                <a:latin typeface="+mn-lt"/>
              </a:rPr>
              <a:t> nové </a:t>
            </a:r>
            <a:r>
              <a:rPr lang="sk-SK" sz="2400" dirty="0" err="1">
                <a:latin typeface="+mn-lt"/>
              </a:rPr>
              <a:t>ambulanie</a:t>
            </a:r>
            <a:r>
              <a:rPr lang="sk-SK" sz="2400" dirty="0">
                <a:latin typeface="+mn-lt"/>
              </a:rPr>
              <a:t> v nemocniciach 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sk-SK" sz="2400" dirty="0">
                <a:latin typeface="+mn-lt"/>
              </a:rPr>
              <a:t>                                     -  úväzky lekára viac ako 1,0 LM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sk-SK" sz="3000" dirty="0">
                <a:latin typeface="+mn-lt"/>
              </a:rPr>
              <a:t>                              - </a:t>
            </a:r>
            <a:r>
              <a:rPr lang="sk-SK" sz="2400" dirty="0">
                <a:latin typeface="+mn-lt"/>
              </a:rPr>
              <a:t>súbehy praxe, úväzky vo viacerých odboroch</a:t>
            </a:r>
            <a:r>
              <a:rPr lang="sk-SK" sz="3000" dirty="0">
                <a:latin typeface="+mn-lt"/>
              </a:rPr>
              <a:t> 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2800" b="1" dirty="0">
                <a:solidFill>
                  <a:srgbClr val="CC0000"/>
                </a:solidFill>
                <a:latin typeface="Calibri" pitchFamily="34" charset="0"/>
              </a:rPr>
              <a:t>Absencia indikátorov kvality  ZS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2800" b="1" dirty="0">
                <a:solidFill>
                  <a:srgbClr val="CC0000"/>
                </a:solidFill>
                <a:latin typeface="Calibri" pitchFamily="34" charset="0"/>
              </a:rPr>
              <a:t>Nezáujem ZP o odborné argumenty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2800" b="1" dirty="0">
                <a:solidFill>
                  <a:srgbClr val="CC0000"/>
                </a:solidFill>
                <a:latin typeface="Calibri" pitchFamily="34" charset="0"/>
              </a:rPr>
              <a:t>Stanovenie  zmluvných rozsahov bez pravidiel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2800" b="1" dirty="0">
                <a:solidFill>
                  <a:srgbClr val="CC0000"/>
                </a:solidFill>
                <a:latin typeface="Calibri" pitchFamily="34" charset="0"/>
              </a:rPr>
              <a:t>Hodnotenie PZS  matematickými  priemermi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3200" b="1" dirty="0">
                <a:solidFill>
                  <a:srgbClr val="CC0000"/>
                </a:solidFill>
                <a:latin typeface="Calibri" pitchFamily="34" charset="0"/>
              </a:rPr>
              <a:t>Centrom záujmu je  bodovanie  a nie pacient 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2800" b="1" dirty="0">
                <a:solidFill>
                  <a:srgbClr val="CC0000"/>
                </a:solidFill>
                <a:latin typeface="Calibri" pitchFamily="34" charset="0"/>
              </a:rPr>
              <a:t>Prístroje a ťažkí pacienti = existenčné ohrozenie lekára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2800" b="1" dirty="0">
                <a:solidFill>
                  <a:srgbClr val="CC0000"/>
                </a:solidFill>
                <a:latin typeface="Calibri" pitchFamily="34" charset="0"/>
              </a:rPr>
              <a:t>Stav pacienta , efekt liečby  je na periférii záujmu </a:t>
            </a: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defRPr/>
            </a:pPr>
            <a:endParaRPr lang="sk-SK" dirty="0">
              <a:latin typeface="Calibri" pitchFamily="34" charset="0"/>
            </a:endParaRPr>
          </a:p>
        </p:txBody>
      </p:sp>
      <p:sp>
        <p:nvSpPr>
          <p:cNvPr id="6148" name="Rectangle 1026"/>
          <p:cNvSpPr>
            <a:spLocks noChangeArrowheads="1"/>
          </p:cNvSpPr>
          <p:nvPr/>
        </p:nvSpPr>
        <p:spPr bwMode="auto">
          <a:xfrm>
            <a:off x="1890713" y="396875"/>
            <a:ext cx="748823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/>
            <a:r>
              <a:rPr lang="sk-SK" sz="3600" b="1" u="sng">
                <a:solidFill>
                  <a:srgbClr val="000099"/>
                </a:solidFill>
                <a:latin typeface="Calibri" pitchFamily="34" charset="0"/>
              </a:rPr>
              <a:t>Analýza stavu – odborná</a:t>
            </a:r>
            <a:endParaRPr lang="en-US" sz="2800" u="sng">
              <a:solidFill>
                <a:srgbClr val="00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ázok 4" descr="ZDRAVITA bleda_M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0225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1027"/>
          <p:cNvSpPr>
            <a:spLocks noChangeArrowheads="1"/>
          </p:cNvSpPr>
          <p:nvPr/>
        </p:nvSpPr>
        <p:spPr bwMode="auto">
          <a:xfrm>
            <a:off x="1601788" y="1908175"/>
            <a:ext cx="8569325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endParaRPr lang="sk-SK" sz="2800" b="1">
              <a:solidFill>
                <a:srgbClr val="CC0000"/>
              </a:solidFill>
              <a:latin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2800" b="1">
                <a:solidFill>
                  <a:srgbClr val="CC0000"/>
                </a:solidFill>
                <a:latin typeface="Calibri" pitchFamily="34" charset="0"/>
              </a:rPr>
              <a:t>Absencia  manažérskych schopností u väčšiny lekárov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2800" b="1">
                <a:solidFill>
                  <a:srgbClr val="CC0000"/>
                </a:solidFill>
                <a:latin typeface="Calibri" pitchFamily="34" charset="0"/>
              </a:rPr>
              <a:t>Preťaženosť  odborná  a administratívna  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2800" b="1">
                <a:solidFill>
                  <a:srgbClr val="CC0000"/>
                </a:solidFill>
                <a:latin typeface="Calibri" pitchFamily="34" charset="0"/>
              </a:rPr>
              <a:t>Nutná regulácia dopytu v odkladnej starostlivosti 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2800" b="1">
                <a:solidFill>
                  <a:srgbClr val="CC0000"/>
                </a:solidFill>
                <a:latin typeface="Calibri" pitchFamily="34" charset="0"/>
              </a:rPr>
              <a:t>Riziká  pri identifikácii neodkladnej  starostlivosti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2800" b="1">
                <a:solidFill>
                  <a:srgbClr val="CC0000"/>
                </a:solidFill>
                <a:latin typeface="Calibri" pitchFamily="34" charset="0"/>
              </a:rPr>
              <a:t>Potreba sledovania  vykazovaných parametrov, liekov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2800" b="1">
                <a:solidFill>
                  <a:srgbClr val="CC0000"/>
                </a:solidFill>
                <a:latin typeface="Calibri" pitchFamily="34" charset="0"/>
              </a:rPr>
              <a:t>Nedostatok  lekárov ochotných  spolupracovať</a:t>
            </a:r>
          </a:p>
          <a:p>
            <a:pPr marL="342900" indent="-342900" defTabSz="914400">
              <a:spcBef>
                <a:spcPct val="20000"/>
              </a:spcBef>
            </a:pPr>
            <a:endParaRPr lang="sk-SK" sz="2800" b="1"/>
          </a:p>
        </p:txBody>
      </p:sp>
      <p:sp>
        <p:nvSpPr>
          <p:cNvPr id="7172" name="Rectangle 1026"/>
          <p:cNvSpPr>
            <a:spLocks noChangeArrowheads="1"/>
          </p:cNvSpPr>
          <p:nvPr/>
        </p:nvSpPr>
        <p:spPr bwMode="auto">
          <a:xfrm>
            <a:off x="1890713" y="396875"/>
            <a:ext cx="748823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/>
            <a:r>
              <a:rPr lang="sk-SK" sz="3600" b="1" u="sng">
                <a:solidFill>
                  <a:srgbClr val="000099"/>
                </a:solidFill>
                <a:latin typeface="Calibri" pitchFamily="34" charset="0"/>
              </a:rPr>
              <a:t>Analýza stavu  v oblasti manažmentu </a:t>
            </a:r>
            <a:br>
              <a:rPr lang="sk-SK" sz="3600" b="1" u="sng">
                <a:solidFill>
                  <a:srgbClr val="000099"/>
                </a:solidFill>
                <a:latin typeface="Calibri" pitchFamily="34" charset="0"/>
              </a:rPr>
            </a:br>
            <a:endParaRPr lang="en-US" sz="2800" u="sng">
              <a:solidFill>
                <a:srgbClr val="00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Obrázok 3" descr="ZDRAVITA bleda_M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10690225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674813" y="1189038"/>
            <a:ext cx="8640762" cy="61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endParaRPr lang="sk-SK" sz="2900" b="1">
              <a:latin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endParaRPr lang="sk-SK" sz="2900" b="1">
              <a:latin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2800" b="1">
                <a:solidFill>
                  <a:srgbClr val="CC0000"/>
                </a:solidFill>
                <a:latin typeface="Calibri" pitchFamily="34" charset="0"/>
              </a:rPr>
              <a:t>Zmena legislatívy –uzatváranie zmlúv, minimálna sieť</a:t>
            </a:r>
            <a:endParaRPr lang="sk-SK" sz="2800">
              <a:latin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2800" b="1">
                <a:solidFill>
                  <a:srgbClr val="CC0000"/>
                </a:solidFill>
                <a:latin typeface="Calibri" pitchFamily="34" charset="0"/>
              </a:rPr>
              <a:t>Nedostatok  financií v systéme – platy sestier ?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2800" b="1">
                <a:solidFill>
                  <a:srgbClr val="CC0000"/>
                </a:solidFill>
                <a:latin typeface="Calibri" pitchFamily="34" charset="0"/>
              </a:rPr>
              <a:t>Zvýšenie dopytu po neodôvodnenej ZS - nadlimity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2800" b="1">
                <a:solidFill>
                  <a:srgbClr val="CC0000"/>
                </a:solidFill>
                <a:latin typeface="Calibri" pitchFamily="34" charset="0"/>
              </a:rPr>
              <a:t>Hodnotenie PZS podľa matematických priemerov                </a:t>
            </a:r>
            <a:endParaRPr lang="sk-SK" sz="2800">
              <a:latin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2800" b="1">
                <a:solidFill>
                  <a:srgbClr val="CC0000"/>
                </a:solidFill>
                <a:latin typeface="Calibri" pitchFamily="34" charset="0"/>
              </a:rPr>
              <a:t>Financovanie výkonové – nesleduje výsledok 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2800" b="1">
                <a:solidFill>
                  <a:srgbClr val="CC0000"/>
                </a:solidFill>
                <a:latin typeface="Calibri" pitchFamily="34" charset="0"/>
              </a:rPr>
              <a:t>Absencia indikátorov kvality  poskytovanej ZS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r>
              <a:rPr lang="sk-SK" sz="2800" b="1">
                <a:solidFill>
                  <a:srgbClr val="CC0000"/>
                </a:solidFill>
                <a:latin typeface="Calibri" pitchFamily="34" charset="0"/>
              </a:rPr>
              <a:t>Revízne postupy nerešpektujúce odborné názory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endParaRPr lang="sk-SK" sz="2800" b="1">
              <a:solidFill>
                <a:srgbClr val="CC0000"/>
              </a:solidFill>
              <a:latin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endParaRPr lang="sk-SK" sz="2800" b="1">
              <a:solidFill>
                <a:srgbClr val="CC0000"/>
              </a:solidFill>
              <a:latin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endParaRPr lang="sk-SK" sz="2800" b="1">
              <a:solidFill>
                <a:srgbClr val="CC0000"/>
              </a:solidFill>
              <a:latin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endParaRPr lang="sk-SK" sz="2800" b="1">
              <a:solidFill>
                <a:srgbClr val="CC0000"/>
              </a:solidFill>
              <a:latin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</a:pPr>
            <a:endParaRPr lang="sk-SK" sz="2800">
              <a:latin typeface="Calibri" pitchFamily="34" charset="0"/>
            </a:endParaRPr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2033588" y="323850"/>
            <a:ext cx="72723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/>
            <a:r>
              <a:rPr lang="sk-SK" sz="3600" b="1" u="sng">
                <a:solidFill>
                  <a:srgbClr val="000099"/>
                </a:solidFill>
                <a:latin typeface="Calibri" pitchFamily="34" charset="0"/>
              </a:rPr>
              <a:t>Hlavné problémy v ŠAS</a:t>
            </a:r>
            <a:endParaRPr lang="en-US" sz="3600" b="1" u="sng">
              <a:solidFill>
                <a:srgbClr val="00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Obrázok 3" descr="ZDRAVITA bleda_M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0225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74813" y="1189038"/>
            <a:ext cx="8640762" cy="61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defRPr/>
            </a:pPr>
            <a:r>
              <a:rPr lang="sk-SK" sz="3200" b="1" dirty="0">
                <a:solidFill>
                  <a:srgbClr val="C00000"/>
                </a:solidFill>
                <a:latin typeface="+mn-lt"/>
              </a:rPr>
              <a:t> 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3200" b="1" dirty="0">
                <a:solidFill>
                  <a:srgbClr val="C00000"/>
                </a:solidFill>
                <a:latin typeface="+mn-lt"/>
              </a:rPr>
              <a:t>Lekár aj  ZP musia mať záujem o pacienta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3200" b="1" dirty="0">
                <a:solidFill>
                  <a:srgbClr val="C00000"/>
                </a:solidFill>
                <a:latin typeface="+mn-lt"/>
              </a:rPr>
              <a:t> Poisťovňa musí rešpektovať záujem lekára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sk-SK" sz="3200" b="1" dirty="0">
                <a:solidFill>
                  <a:srgbClr val="C00000"/>
                </a:solidFill>
                <a:latin typeface="+mn-lt"/>
              </a:rPr>
              <a:t>                                         </a:t>
            </a:r>
            <a:r>
              <a:rPr lang="sk-SK" sz="3200" b="1" dirty="0">
                <a:latin typeface="+mn-lt"/>
              </a:rPr>
              <a:t>na dobrom výsledku 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3200" b="1" dirty="0">
                <a:solidFill>
                  <a:srgbClr val="C00000"/>
                </a:solidFill>
                <a:latin typeface="+mn-lt"/>
              </a:rPr>
              <a:t> Lekár musí rešpektovať záujem poisťovne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3200" b="1" dirty="0">
                <a:solidFill>
                  <a:srgbClr val="C00000"/>
                </a:solidFill>
                <a:latin typeface="+mn-lt"/>
              </a:rPr>
              <a:t>                                    </a:t>
            </a:r>
            <a:r>
              <a:rPr lang="sk-SK" sz="3200" b="1" dirty="0">
                <a:latin typeface="+mn-lt"/>
              </a:rPr>
              <a:t>na optimálnych nákladoch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3200" b="1" dirty="0">
                <a:solidFill>
                  <a:srgbClr val="C00000"/>
                </a:solidFill>
                <a:latin typeface="+mn-lt"/>
              </a:rPr>
              <a:t>Riadiť  náklady na zdravotnú starostlivosť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3200" b="1" dirty="0">
                <a:solidFill>
                  <a:srgbClr val="C00000"/>
                </a:solidFill>
                <a:latin typeface="+mn-lt"/>
              </a:rPr>
              <a:t>Dosahovať úsporu nie na úkor pacienta                            </a:t>
            </a:r>
          </a:p>
          <a:p>
            <a:pPr>
              <a:defRPr/>
            </a:pPr>
            <a:endParaRPr lang="sk-SK" sz="3200" b="1" dirty="0">
              <a:latin typeface="+mn-lt"/>
            </a:endParaRPr>
          </a:p>
          <a:p>
            <a:pPr>
              <a:defRPr/>
            </a:pPr>
            <a:endParaRPr lang="sk-SK" sz="3200" b="1" dirty="0">
              <a:latin typeface="+mn-lt"/>
            </a:endParaRP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endParaRPr lang="sk-SK" sz="3200" dirty="0">
              <a:latin typeface="+mn-lt"/>
            </a:endParaRPr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2033588" y="323850"/>
            <a:ext cx="72723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/>
            <a:r>
              <a:rPr lang="sk-SK" sz="3600" b="1" u="sng">
                <a:solidFill>
                  <a:srgbClr val="000099"/>
                </a:solidFill>
                <a:latin typeface="Calibri" pitchFamily="34" charset="0"/>
              </a:rPr>
              <a:t>Východiská = spoločný záujem</a:t>
            </a:r>
            <a:endParaRPr lang="en-US" sz="3600" b="1" u="sng">
              <a:solidFill>
                <a:srgbClr val="00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Obrázok 3" descr="ZDRAVITA bleda_M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0"/>
            <a:ext cx="10690225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530350" y="1189038"/>
            <a:ext cx="8640763" cy="61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defRPr/>
            </a:pPr>
            <a:r>
              <a:rPr lang="sk-SK" sz="2800" b="1" dirty="0">
                <a:solidFill>
                  <a:srgbClr val="CC0000"/>
                </a:solidFill>
                <a:latin typeface="Calibri" pitchFamily="34" charset="0"/>
              </a:rPr>
              <a:t>     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3200" b="1" dirty="0">
                <a:solidFill>
                  <a:srgbClr val="CC0000"/>
                </a:solidFill>
                <a:latin typeface="Calibri" pitchFamily="34" charset="0"/>
              </a:rPr>
              <a:t>ukončenie zmlúv v ŠAS  - 31.3.2012- Dôvera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3200" b="1" dirty="0">
                <a:solidFill>
                  <a:srgbClr val="CC0000"/>
                </a:solidFill>
                <a:latin typeface="Calibri" pitchFamily="34" charset="0"/>
              </a:rPr>
              <a:t>možnosť uzatvorenia zmlúv len s časťou lekárov</a:t>
            </a:r>
          </a:p>
          <a:p>
            <a:pPr marL="342900" indent="-342900" defTabSz="9144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k-SK" sz="3200" b="1" dirty="0">
                <a:solidFill>
                  <a:srgbClr val="CC0000"/>
                </a:solidFill>
                <a:latin typeface="Calibri" pitchFamily="34" charset="0"/>
              </a:rPr>
              <a:t> Nariadenie vlády 274</a:t>
            </a:r>
            <a:r>
              <a:rPr lang="sk-SK" sz="2000" b="1" dirty="0">
                <a:latin typeface="Calibri" pitchFamily="34" charset="0"/>
              </a:rPr>
              <a:t>, z </a:t>
            </a:r>
            <a:r>
              <a:rPr lang="sk-SK" sz="2000" b="1" dirty="0">
                <a:latin typeface="Calibri" pitchFamily="34" charset="0"/>
              </a:rPr>
              <a:t>10.augusta 2011, účinný od 1.9.2011</a:t>
            </a:r>
          </a:p>
          <a:p>
            <a:pPr>
              <a:defRPr/>
            </a:pPr>
            <a:endParaRPr lang="sk-SK" sz="800" dirty="0">
              <a:latin typeface="+mn-lt"/>
            </a:endParaRPr>
          </a:p>
          <a:p>
            <a:pPr>
              <a:defRPr/>
            </a:pPr>
            <a:r>
              <a:rPr lang="sk-SK" sz="2600" i="1" dirty="0">
                <a:latin typeface="+mn-lt"/>
              </a:rPr>
              <a:t>Verejná minimálna sieť podľa odseku sa vypočíta</a:t>
            </a:r>
          </a:p>
          <a:p>
            <a:pPr>
              <a:defRPr/>
            </a:pPr>
            <a:r>
              <a:rPr lang="sk-SK" sz="2600" i="1" dirty="0">
                <a:solidFill>
                  <a:srgbClr val="C00000"/>
                </a:solidFill>
                <a:latin typeface="+mn-lt"/>
              </a:rPr>
              <a:t>vynásobením normatívu podielom poistencov príslušnej zdravotnej poisťovne a celkového počtu poistencov na príslušnom území </a:t>
            </a:r>
            <a:r>
              <a:rPr lang="sk-SK" sz="2600" i="1" dirty="0">
                <a:latin typeface="+mn-lt"/>
              </a:rPr>
              <a:t>(ďalej len „podiel poistencov“),</a:t>
            </a:r>
            <a:endParaRPr lang="pl-PL" sz="2600" i="1" dirty="0">
              <a:latin typeface="+mn-lt"/>
            </a:endParaRPr>
          </a:p>
          <a:p>
            <a:pPr>
              <a:defRPr/>
            </a:pPr>
            <a:r>
              <a:rPr lang="pt-BR" sz="2600" i="1" dirty="0">
                <a:latin typeface="+mn-lt"/>
              </a:rPr>
              <a:t>Podiel poistencov podľa odseku 2 sa vypočítava</a:t>
            </a:r>
          </a:p>
          <a:p>
            <a:pPr>
              <a:defRPr/>
            </a:pPr>
            <a:r>
              <a:rPr lang="sk-SK" sz="2600" i="1" dirty="0">
                <a:latin typeface="+mn-lt"/>
              </a:rPr>
              <a:t>vždy k 1. januáru kalendárneho roka.“</a:t>
            </a:r>
          </a:p>
          <a:p>
            <a:pPr>
              <a:defRPr/>
            </a:pPr>
            <a:r>
              <a:rPr lang="sk-SK" sz="3000" b="1" dirty="0">
                <a:solidFill>
                  <a:srgbClr val="C00000"/>
                </a:solidFill>
                <a:latin typeface="+mn-lt"/>
              </a:rPr>
              <a:t>Potreba : žiadať ÚDZS  o dohľad nad dodržaním zákonných podmienok pri uzatváraní zmlúv</a:t>
            </a:r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1601788" y="539750"/>
            <a:ext cx="727233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/>
            <a:r>
              <a:rPr lang="sk-SK" sz="3600" b="1" u="sng">
                <a:solidFill>
                  <a:srgbClr val="000099"/>
                </a:solidFill>
                <a:latin typeface="Calibri" pitchFamily="34" charset="0"/>
              </a:rPr>
              <a:t>Existenčné ohrozenie lekárov ŠAS</a:t>
            </a:r>
            <a:endParaRPr lang="en-US" sz="3600" b="1" u="sng">
              <a:solidFill>
                <a:srgbClr val="00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793</Words>
  <Application>Microsoft Office PowerPoint</Application>
  <PresentationFormat>Vlastná</PresentationFormat>
  <Paragraphs>149</Paragraphs>
  <Slides>14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Prochazka, Tibor</dc:creator>
  <cp:lastModifiedBy>asl</cp:lastModifiedBy>
  <cp:revision>101</cp:revision>
  <dcterms:created xsi:type="dcterms:W3CDTF">2011-02-21T13:13:10Z</dcterms:created>
  <dcterms:modified xsi:type="dcterms:W3CDTF">2012-01-22T21:13:59Z</dcterms:modified>
</cp:coreProperties>
</file>